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304" r:id="rId2"/>
    <p:sldId id="318" r:id="rId3"/>
    <p:sldId id="321" r:id="rId4"/>
    <p:sldId id="314" r:id="rId5"/>
    <p:sldId id="317" r:id="rId6"/>
    <p:sldId id="319" r:id="rId7"/>
    <p:sldId id="325" r:id="rId8"/>
    <p:sldId id="323" r:id="rId9"/>
    <p:sldId id="324" r:id="rId10"/>
    <p:sldId id="326" r:id="rId11"/>
    <p:sldId id="327" r:id="rId12"/>
    <p:sldId id="330" r:id="rId13"/>
    <p:sldId id="331" r:id="rId14"/>
    <p:sldId id="332" r:id="rId15"/>
    <p:sldId id="334" r:id="rId16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44" autoAdjust="0"/>
    <p:restoredTop sz="98634" autoAdjust="0"/>
  </p:normalViewPr>
  <p:slideViewPr>
    <p:cSldViewPr snapToGrid="0" snapToObjects="1">
      <p:cViewPr>
        <p:scale>
          <a:sx n="100" d="100"/>
          <a:sy n="100" d="100"/>
        </p:scale>
        <p:origin x="-1216" y="-82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5/1/18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.png>
</file>

<file path=ppt/media/image2.png>
</file>

<file path=ppt/media/image20.png>
</file>

<file path=ppt/media/image22.tiff>
</file>

<file path=ppt/media/image23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 smtClean="0"/>
              <a:pPr>
                <a:defRPr/>
              </a:pPr>
              <a:t>5/1/18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836056" y="419720"/>
            <a:ext cx="8180944" cy="53701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304800" y="1058192"/>
            <a:ext cx="8623300" cy="3932908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836056" y="423954"/>
            <a:ext cx="8092044" cy="511614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2604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307697"/>
            <a:ext cx="8723179" cy="2611257"/>
          </a:xfrm>
          <a:ln w="19050">
            <a:solidFill>
              <a:srgbClr val="FF0000"/>
            </a:solidFill>
          </a:ln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8723179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861456" y="475349"/>
            <a:ext cx="8155544" cy="54065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0" y="2621942"/>
            <a:ext cx="4354379" cy="2268251"/>
          </a:xfrm>
          <a:ln w="19050">
            <a:solidFill>
              <a:srgbClr val="FF6600"/>
            </a:solidFill>
          </a:ln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624183"/>
            <a:ext cx="4254500" cy="2268251"/>
          </a:xfrm>
          <a:ln w="19050">
            <a:solidFill>
              <a:srgbClr val="FF6600"/>
            </a:solidFill>
          </a:ln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0" y="2339554"/>
            <a:ext cx="4354379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341795"/>
            <a:ext cx="42545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193800"/>
            <a:ext cx="8761279" cy="887515"/>
          </a:xfrm>
          <a:ln>
            <a:noFill/>
          </a:ln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836056" y="462649"/>
            <a:ext cx="8219044" cy="56605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0" y="1168399"/>
            <a:ext cx="4354379" cy="3873499"/>
          </a:xfrm>
          <a:ln w="25400">
            <a:solidFill>
              <a:srgbClr val="FF0000"/>
            </a:solidFill>
          </a:ln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1168400"/>
            <a:ext cx="4254500" cy="3873499"/>
          </a:xfrm>
          <a:ln w="25400">
            <a:solidFill>
              <a:srgbClr val="FF0000"/>
            </a:solidFill>
          </a:ln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836056" y="462649"/>
            <a:ext cx="8219044" cy="56605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731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50900" y="425704"/>
            <a:ext cx="8214756" cy="53464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130159"/>
            <a:ext cx="8750300" cy="3780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3716867" y="-8471"/>
            <a:ext cx="2294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Paul Gader Machine</a:t>
            </a:r>
            <a:r>
              <a:rPr lang="en-US" sz="1200" baseline="0" dirty="0" smtClean="0">
                <a:solidFill>
                  <a:schemeClr val="bg1"/>
                </a:solidFill>
              </a:rPr>
              <a:t> Learning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90" r:id="rId6"/>
    <p:sldLayoutId id="2147484269" r:id="rId7"/>
    <p:sldLayoutId id="2147484270" r:id="rId8"/>
    <p:sldLayoutId id="2147484292" r:id="rId9"/>
    <p:sldLayoutId id="2147484265" r:id="rId10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0" kern="1200">
          <a:solidFill>
            <a:schemeClr val="accent1"/>
          </a:solidFill>
          <a:latin typeface="Gentona Book"/>
          <a:ea typeface="MS PGothic" panose="020B0600070205080204" pitchFamily="34" charset="-128"/>
          <a:cs typeface="Gentona Book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7.emf"/><Relationship Id="rId3" Type="http://schemas.openxmlformats.org/officeDocument/2006/relationships/image" Target="../media/image5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6" Type="http://schemas.openxmlformats.org/officeDocument/2006/relationships/image" Target="../media/image63.emf"/><Relationship Id="rId7" Type="http://schemas.openxmlformats.org/officeDocument/2006/relationships/image" Target="../media/image6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9.emf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1.emf"/><Relationship Id="rId12" Type="http://schemas.openxmlformats.org/officeDocument/2006/relationships/image" Target="../media/image72.emf"/><Relationship Id="rId13" Type="http://schemas.openxmlformats.org/officeDocument/2006/relationships/image" Target="../media/image73.emf"/><Relationship Id="rId14" Type="http://schemas.openxmlformats.org/officeDocument/2006/relationships/image" Target="../media/image74.emf"/><Relationship Id="rId15" Type="http://schemas.openxmlformats.org/officeDocument/2006/relationships/image" Target="../media/image75.emf"/><Relationship Id="rId16" Type="http://schemas.openxmlformats.org/officeDocument/2006/relationships/image" Target="../media/image7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0.emf"/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5.emf"/><Relationship Id="rId6" Type="http://schemas.openxmlformats.org/officeDocument/2006/relationships/image" Target="../media/image66.emf"/><Relationship Id="rId7" Type="http://schemas.openxmlformats.org/officeDocument/2006/relationships/image" Target="../media/image67.emf"/><Relationship Id="rId8" Type="http://schemas.openxmlformats.org/officeDocument/2006/relationships/image" Target="../media/image68.emf"/><Relationship Id="rId9" Type="http://schemas.openxmlformats.org/officeDocument/2006/relationships/image" Target="../media/image69.emf"/><Relationship Id="rId10" Type="http://schemas.openxmlformats.org/officeDocument/2006/relationships/image" Target="../media/image7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6" Type="http://schemas.openxmlformats.org/officeDocument/2006/relationships/image" Target="../media/image71.emf"/><Relationship Id="rId7" Type="http://schemas.openxmlformats.org/officeDocument/2006/relationships/image" Target="../media/image69.emf"/><Relationship Id="rId8" Type="http://schemas.openxmlformats.org/officeDocument/2006/relationships/image" Target="../media/image7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79.emf"/><Relationship Id="rId5" Type="http://schemas.openxmlformats.org/officeDocument/2006/relationships/image" Target="../media/image80.emf"/><Relationship Id="rId6" Type="http://schemas.openxmlformats.org/officeDocument/2006/relationships/image" Target="../media/image70.emf"/><Relationship Id="rId7" Type="http://schemas.openxmlformats.org/officeDocument/2006/relationships/image" Target="../media/image81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0" Type="http://schemas.openxmlformats.org/officeDocument/2006/relationships/image" Target="../media/image20.png"/><Relationship Id="rId11" Type="http://schemas.openxmlformats.org/officeDocument/2006/relationships/image" Target="../media/image21.em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4" Type="http://schemas.openxmlformats.org/officeDocument/2006/relationships/image" Target="../media/image24.emf"/><Relationship Id="rId5" Type="http://schemas.openxmlformats.org/officeDocument/2006/relationships/image" Target="../media/image25.emf"/><Relationship Id="rId6" Type="http://schemas.openxmlformats.org/officeDocument/2006/relationships/image" Target="../media/image26.emf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9" Type="http://schemas.openxmlformats.org/officeDocument/2006/relationships/image" Target="../media/image29.emf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9" Type="http://schemas.openxmlformats.org/officeDocument/2006/relationships/image" Target="../media/image3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6" Type="http://schemas.openxmlformats.org/officeDocument/2006/relationships/image" Target="../media/image4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8" Type="http://schemas.openxmlformats.org/officeDocument/2006/relationships/image" Target="../media/image5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Relevance Vector Machines</a:t>
            </a:r>
            <a:endParaRPr lang="en-US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299" y="3560129"/>
            <a:ext cx="8681355" cy="103703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2000" dirty="0" smtClean="0"/>
              <a:t>Machine Learning – Spring 2018</a:t>
            </a:r>
          </a:p>
          <a:p>
            <a:pPr>
              <a:spcBef>
                <a:spcPts val="0"/>
              </a:spcBef>
            </a:pPr>
            <a:r>
              <a:rPr lang="en-US" sz="2000" dirty="0" smtClean="0"/>
              <a:t>Paul Gader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137" y="117339"/>
            <a:ext cx="885428" cy="88542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607"/>
          <a:stretch/>
        </p:blipFill>
        <p:spPr>
          <a:xfrm>
            <a:off x="3623729" y="117339"/>
            <a:ext cx="2429937" cy="88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50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RVM and Sparsity</a:t>
            </a:r>
            <a:endParaRPr lang="en-US" dirty="0"/>
          </a:p>
        </p:txBody>
      </p:sp>
      <p:pic>
        <p:nvPicPr>
          <p:cNvPr id="3" name="Picture 2" descr="alpha_d^new_=_f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1517650"/>
            <a:ext cx="4933950" cy="723900"/>
          </a:xfrm>
          <a:prstGeom prst="rect">
            <a:avLst/>
          </a:prstGeom>
        </p:spPr>
      </p:pic>
      <p:pic>
        <p:nvPicPr>
          <p:cNvPr id="4" name="Picture 3" descr="alpha_d^new_=_f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2489200"/>
            <a:ext cx="3533775" cy="838200"/>
          </a:xfrm>
          <a:prstGeom prst="rect">
            <a:avLst/>
          </a:prstGeom>
        </p:spPr>
      </p:pic>
      <p:pic>
        <p:nvPicPr>
          <p:cNvPr id="7" name="Picture 6" descr="Sigma_N_=_left(_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3832860"/>
            <a:ext cx="6258560" cy="46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108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Example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182" r="6627"/>
          <a:stretch/>
        </p:blipFill>
        <p:spPr>
          <a:xfrm>
            <a:off x="0" y="1143000"/>
            <a:ext cx="4597400" cy="4000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2183" r="6864"/>
          <a:stretch/>
        </p:blipFill>
        <p:spPr>
          <a:xfrm>
            <a:off x="4747656" y="1143000"/>
            <a:ext cx="4318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852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SVM Classifier</a:t>
            </a:r>
            <a:br>
              <a:rPr lang="en-US" dirty="0" smtClean="0"/>
            </a:br>
            <a:r>
              <a:rPr lang="en-US" dirty="0" smtClean="0"/>
              <a:t>Maximize Margin between two classes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670956" y="2794000"/>
            <a:ext cx="8394700" cy="2184400"/>
            <a:chOff x="127000" y="2794000"/>
            <a:chExt cx="8394700" cy="2184400"/>
          </a:xfrm>
        </p:grpSpPr>
        <p:pic>
          <p:nvPicPr>
            <p:cNvPr id="7" name="Picture 6" descr="text_Differentia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750" y="3020695"/>
              <a:ext cx="2969260" cy="302260"/>
            </a:xfrm>
            <a:prstGeom prst="rect">
              <a:avLst/>
            </a:prstGeom>
          </p:spPr>
        </p:pic>
        <p:pic>
          <p:nvPicPr>
            <p:cNvPr id="8" name="Picture 7" descr="mathbf_w_=_sum_n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4910" y="3740150"/>
              <a:ext cx="2729230" cy="933450"/>
            </a:xfrm>
            <a:prstGeom prst="rect">
              <a:avLst/>
            </a:prstGeom>
          </p:spPr>
        </p:pic>
        <p:pic>
          <p:nvPicPr>
            <p:cNvPr id="9" name="Picture 8" descr="mathbf_0_=_sum_n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750" y="3740150"/>
              <a:ext cx="1778000" cy="933450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127000" y="2794000"/>
              <a:ext cx="8394700" cy="2184400"/>
            </a:xfrm>
            <a:prstGeom prst="rect">
              <a:avLst/>
            </a:prstGeom>
            <a:noFill/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 descr="a_n=C-_mu_n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6100" y="3990975"/>
              <a:ext cx="2489200" cy="43180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241300" y="3513455"/>
              <a:ext cx="2044700" cy="1350645"/>
            </a:xfrm>
            <a:prstGeom prst="rect">
              <a:avLst/>
            </a:prstGeom>
            <a:noFill/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286000" y="3513455"/>
              <a:ext cx="3073400" cy="1350645"/>
            </a:xfrm>
            <a:prstGeom prst="rect">
              <a:avLst/>
            </a:prstGeom>
            <a:noFill/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359400" y="3513455"/>
              <a:ext cx="3073400" cy="1350645"/>
            </a:xfrm>
            <a:prstGeom prst="rect">
              <a:avLst/>
            </a:prstGeom>
            <a:noFill/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70956" y="1460500"/>
            <a:ext cx="8394700" cy="1333500"/>
            <a:chOff x="127000" y="1460500"/>
            <a:chExt cx="8394700" cy="1333500"/>
          </a:xfrm>
        </p:grpSpPr>
        <p:sp>
          <p:nvSpPr>
            <p:cNvPr id="14" name="Rectangle 13"/>
            <p:cNvSpPr/>
            <p:nvPr/>
          </p:nvSpPr>
          <p:spPr>
            <a:xfrm>
              <a:off x="127000" y="1460500"/>
              <a:ext cx="8394700" cy="1333500"/>
            </a:xfrm>
            <a:prstGeom prst="rect">
              <a:avLst/>
            </a:prstGeom>
            <a:noFill/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22" name="Picture 21" descr="text_Primal_Prob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300" y="1651000"/>
              <a:ext cx="3238500" cy="198120"/>
            </a:xfrm>
            <a:prstGeom prst="rect">
              <a:avLst/>
            </a:prstGeom>
          </p:spPr>
        </p:pic>
        <p:pic>
          <p:nvPicPr>
            <p:cNvPr id="23" name="Picture 22" descr="L_left(_mathbf_w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000" y="1965419"/>
              <a:ext cx="8073565" cy="7320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5913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00" y="374905"/>
            <a:ext cx="8214756" cy="425196"/>
          </a:xfrm>
        </p:spPr>
        <p:txBody>
          <a:bodyPr/>
          <a:lstStyle/>
          <a:p>
            <a:r>
              <a:rPr lang="en-US" sz="2000" b="1" dirty="0" smtClean="0"/>
              <a:t>SVM – Some constraints and KKT conditions =&gt; Sparsity </a:t>
            </a:r>
            <a:endParaRPr lang="en-US" sz="2000" b="1" dirty="0"/>
          </a:p>
        </p:txBody>
      </p:sp>
      <p:grpSp>
        <p:nvGrpSpPr>
          <p:cNvPr id="51" name="Group 50"/>
          <p:cNvGrpSpPr/>
          <p:nvPr/>
        </p:nvGrpSpPr>
        <p:grpSpPr>
          <a:xfrm>
            <a:off x="563859" y="1379855"/>
            <a:ext cx="8501797" cy="1972311"/>
            <a:chOff x="489803" y="1329055"/>
            <a:chExt cx="8501797" cy="1972311"/>
          </a:xfrm>
        </p:grpSpPr>
        <p:grpSp>
          <p:nvGrpSpPr>
            <p:cNvPr id="10" name="Group 9"/>
            <p:cNvGrpSpPr/>
            <p:nvPr/>
          </p:nvGrpSpPr>
          <p:grpSpPr>
            <a:xfrm>
              <a:off x="489803" y="1329055"/>
              <a:ext cx="7137400" cy="1198245"/>
              <a:chOff x="508000" y="1964055"/>
              <a:chExt cx="8191500" cy="1350645"/>
            </a:xfrm>
          </p:grpSpPr>
          <p:pic>
            <p:nvPicPr>
              <p:cNvPr id="3" name="Picture 2" descr="mathbf_w_=_sum_n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52635" y="2190750"/>
                <a:ext cx="2673531" cy="914400"/>
              </a:xfrm>
              <a:prstGeom prst="rect">
                <a:avLst/>
              </a:prstGeom>
            </p:spPr>
          </p:pic>
          <p:pic>
            <p:nvPicPr>
              <p:cNvPr id="4" name="Picture 3" descr="mathbf_0_=_sum_n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493" y="2190750"/>
                <a:ext cx="1741714" cy="914400"/>
              </a:xfrm>
              <a:prstGeom prst="rect">
                <a:avLst/>
              </a:prstGeom>
            </p:spPr>
          </p:pic>
          <p:pic>
            <p:nvPicPr>
              <p:cNvPr id="5" name="Picture 4" descr="a_n=C-_mu_n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08551" y="2465070"/>
                <a:ext cx="2108499" cy="365760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508000" y="1964055"/>
                <a:ext cx="2044700" cy="1350645"/>
              </a:xfrm>
              <a:prstGeom prst="rect">
                <a:avLst/>
              </a:prstGeom>
              <a:noFill/>
              <a:ln w="2540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2552700" y="1964055"/>
                <a:ext cx="3073400" cy="1350645"/>
              </a:xfrm>
              <a:prstGeom prst="rect">
                <a:avLst/>
              </a:prstGeom>
              <a:noFill/>
              <a:ln w="2540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5626100" y="1964055"/>
                <a:ext cx="3073400" cy="1350645"/>
              </a:xfrm>
              <a:prstGeom prst="rect">
                <a:avLst/>
              </a:prstGeom>
              <a:noFill/>
              <a:ln w="2540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>
              <a:off x="7627203" y="1329056"/>
              <a:ext cx="1364397" cy="1972310"/>
              <a:chOff x="7627203" y="1329056"/>
              <a:chExt cx="1364397" cy="1972310"/>
            </a:xfrm>
          </p:grpSpPr>
          <p:pic>
            <p:nvPicPr>
              <p:cNvPr id="11" name="Picture 10" descr="a_n_ge_0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40433" y="1512286"/>
                <a:ext cx="933450" cy="280941"/>
              </a:xfrm>
              <a:prstGeom prst="rect">
                <a:avLst/>
              </a:prstGeom>
            </p:spPr>
          </p:pic>
          <p:sp>
            <p:nvSpPr>
              <p:cNvPr id="14" name="Rectangle 13"/>
              <p:cNvSpPr/>
              <p:nvPr/>
            </p:nvSpPr>
            <p:spPr>
              <a:xfrm>
                <a:off x="7627203" y="1329056"/>
                <a:ext cx="1364397" cy="1972310"/>
              </a:xfrm>
              <a:prstGeom prst="rect">
                <a:avLst/>
              </a:prstGeom>
              <a:noFill/>
              <a:ln w="2540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pic>
            <p:nvPicPr>
              <p:cNvPr id="16" name="Picture 15" descr="mu_n_xi_n=0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99463" y="1995161"/>
                <a:ext cx="1074420" cy="251460"/>
              </a:xfrm>
              <a:prstGeom prst="rect">
                <a:avLst/>
              </a:prstGeom>
            </p:spPr>
          </p:pic>
          <p:pic>
            <p:nvPicPr>
              <p:cNvPr id="17" name="Picture 16" descr="mu_n_ge0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73783" y="2448555"/>
                <a:ext cx="800100" cy="251460"/>
              </a:xfrm>
              <a:prstGeom prst="rect">
                <a:avLst/>
              </a:prstGeom>
            </p:spPr>
          </p:pic>
          <p:pic>
            <p:nvPicPr>
              <p:cNvPr id="18" name="Picture 17" descr="xi_n_ge0.pdf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11883" y="2901950"/>
                <a:ext cx="762000" cy="251460"/>
              </a:xfrm>
              <a:prstGeom prst="rect">
                <a:avLst/>
              </a:prstGeom>
            </p:spPr>
          </p:pic>
        </p:grpSp>
      </p:grpSp>
      <p:grpSp>
        <p:nvGrpSpPr>
          <p:cNvPr id="36" name="Group 35"/>
          <p:cNvGrpSpPr/>
          <p:nvPr/>
        </p:nvGrpSpPr>
        <p:grpSpPr>
          <a:xfrm>
            <a:off x="816683" y="3372485"/>
            <a:ext cx="6269282" cy="259080"/>
            <a:chOff x="581098" y="2876550"/>
            <a:chExt cx="6269282" cy="259080"/>
          </a:xfrm>
        </p:grpSpPr>
        <p:pic>
          <p:nvPicPr>
            <p:cNvPr id="20" name="Picture 19" descr="text_If_hspace_6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1098" y="2876550"/>
              <a:ext cx="2887980" cy="259080"/>
            </a:xfrm>
            <a:prstGeom prst="rect">
              <a:avLst/>
            </a:prstGeom>
          </p:spPr>
        </p:pic>
        <p:pic>
          <p:nvPicPr>
            <p:cNvPr id="33" name="Picture 32" descr="text_so_hspace_3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560" y="2880360"/>
              <a:ext cx="3131820" cy="251460"/>
            </a:xfrm>
            <a:prstGeom prst="rect">
              <a:avLst/>
            </a:prstGeom>
          </p:spPr>
        </p:pic>
      </p:grpSp>
      <p:pic>
        <p:nvPicPr>
          <p:cNvPr id="35" name="Picture 34" descr="text_If_hspace_3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35" y="3042285"/>
            <a:ext cx="2636520" cy="259080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>
          <a:xfrm>
            <a:off x="101600" y="2852420"/>
            <a:ext cx="7226300" cy="969010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8" name="Group 47"/>
          <p:cNvGrpSpPr/>
          <p:nvPr/>
        </p:nvGrpSpPr>
        <p:grpSpPr>
          <a:xfrm>
            <a:off x="101600" y="3834130"/>
            <a:ext cx="7699463" cy="1271270"/>
            <a:chOff x="0" y="3757930"/>
            <a:chExt cx="7699463" cy="1271270"/>
          </a:xfrm>
        </p:grpSpPr>
        <p:grpSp>
          <p:nvGrpSpPr>
            <p:cNvPr id="47" name="Group 46"/>
            <p:cNvGrpSpPr/>
            <p:nvPr/>
          </p:nvGrpSpPr>
          <p:grpSpPr>
            <a:xfrm>
              <a:off x="188956" y="3855720"/>
              <a:ext cx="7321550" cy="1075690"/>
              <a:chOff x="107950" y="3845560"/>
              <a:chExt cx="7321550" cy="1075690"/>
            </a:xfrm>
          </p:grpSpPr>
          <p:pic>
            <p:nvPicPr>
              <p:cNvPr id="24" name="Picture 23" descr="text_If_hspace_6.pdf"/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950" y="3845560"/>
                <a:ext cx="4427220" cy="259080"/>
              </a:xfrm>
              <a:prstGeom prst="rect">
                <a:avLst/>
              </a:prstGeom>
            </p:spPr>
          </p:pic>
          <p:grpSp>
            <p:nvGrpSpPr>
              <p:cNvPr id="37" name="Group 36"/>
              <p:cNvGrpSpPr/>
              <p:nvPr/>
            </p:nvGrpSpPr>
            <p:grpSpPr>
              <a:xfrm>
                <a:off x="581098" y="4240530"/>
                <a:ext cx="6269282" cy="259080"/>
                <a:chOff x="581098" y="3821430"/>
                <a:chExt cx="6269282" cy="259080"/>
              </a:xfrm>
            </p:grpSpPr>
            <p:pic>
              <p:nvPicPr>
                <p:cNvPr id="32" name="Picture 31" descr="text_If_hspace_3.pdf"/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1098" y="3821430"/>
                  <a:ext cx="2735580" cy="259080"/>
                </a:xfrm>
                <a:prstGeom prst="rect">
                  <a:avLst/>
                </a:prstGeom>
              </p:spPr>
            </p:pic>
            <p:pic>
              <p:nvPicPr>
                <p:cNvPr id="34" name="Picture 33" descr="text_so_hspace_3.pdf"/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18560" y="3825240"/>
                  <a:ext cx="3131820" cy="251460"/>
                </a:xfrm>
                <a:prstGeom prst="rect">
                  <a:avLst/>
                </a:prstGeom>
              </p:spPr>
            </p:pic>
          </p:grpSp>
          <p:grpSp>
            <p:nvGrpSpPr>
              <p:cNvPr id="42" name="Group 41"/>
              <p:cNvGrpSpPr/>
              <p:nvPr/>
            </p:nvGrpSpPr>
            <p:grpSpPr>
              <a:xfrm>
                <a:off x="581098" y="4662170"/>
                <a:ext cx="6848402" cy="259080"/>
                <a:chOff x="581098" y="4662170"/>
                <a:chExt cx="6848402" cy="259080"/>
              </a:xfrm>
            </p:grpSpPr>
            <p:pic>
              <p:nvPicPr>
                <p:cNvPr id="28" name="Picture 27" descr="text_If_hspace_6.pdf"/>
                <p:cNvPicPr>
                  <a:picLocks noChangeAspect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1098" y="4662170"/>
                  <a:ext cx="2720340" cy="259080"/>
                </a:xfrm>
                <a:prstGeom prst="rect">
                  <a:avLst/>
                </a:prstGeom>
              </p:spPr>
            </p:pic>
            <p:pic>
              <p:nvPicPr>
                <p:cNvPr id="41" name="Picture 40" descr="text_so_hspace_6.pdf"/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18560" y="4665980"/>
                  <a:ext cx="3710940" cy="251460"/>
                </a:xfrm>
                <a:prstGeom prst="rect">
                  <a:avLst/>
                </a:prstGeom>
              </p:spPr>
            </p:pic>
          </p:grpSp>
        </p:grpSp>
        <p:sp>
          <p:nvSpPr>
            <p:cNvPr id="46" name="Rectangle 45"/>
            <p:cNvSpPr/>
            <p:nvPr/>
          </p:nvSpPr>
          <p:spPr>
            <a:xfrm>
              <a:off x="0" y="3757930"/>
              <a:ext cx="7699463" cy="1271270"/>
            </a:xfrm>
            <a:prstGeom prst="rect">
              <a:avLst/>
            </a:prstGeom>
            <a:noFill/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9" name="Picture 48" descr="text_Definition_.pdf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603" y="862977"/>
            <a:ext cx="7245350" cy="293370"/>
          </a:xfrm>
          <a:prstGeom prst="rect">
            <a:avLst/>
          </a:prstGeom>
        </p:spPr>
      </p:pic>
      <p:sp>
        <p:nvSpPr>
          <p:cNvPr id="52" name="Title 1"/>
          <p:cNvSpPr txBox="1">
            <a:spLocks/>
          </p:cNvSpPr>
          <p:nvPr/>
        </p:nvSpPr>
        <p:spPr bwMode="auto">
          <a:xfrm>
            <a:off x="850822" y="800101"/>
            <a:ext cx="8214756" cy="425196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0" kern="1200">
                <a:solidFill>
                  <a:schemeClr val="accent1"/>
                </a:solidFill>
                <a:latin typeface="Gentona Book"/>
                <a:ea typeface="MS PGothic" panose="020B0600070205080204" pitchFamily="34" charset="-128"/>
                <a:cs typeface="Gentona Book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9pPr>
          </a:lstStyle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36363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can we use C to encourage </a:t>
            </a:r>
            <a:r>
              <a:rPr lang="en-US" dirty="0" err="1" smtClean="0"/>
              <a:t>sparsity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 descr="text_Primal_Pro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045941"/>
            <a:ext cx="3238500" cy="198120"/>
          </a:xfrm>
          <a:prstGeom prst="rect">
            <a:avLst/>
          </a:prstGeom>
        </p:spPr>
      </p:pic>
      <p:pic>
        <p:nvPicPr>
          <p:cNvPr id="5" name="Picture 4" descr="L_left(_mathbf_w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99" y="1383490"/>
            <a:ext cx="8073565" cy="732059"/>
          </a:xfrm>
          <a:prstGeom prst="rect">
            <a:avLst/>
          </a:prstGeom>
        </p:spPr>
      </p:pic>
      <p:pic>
        <p:nvPicPr>
          <p:cNvPr id="6" name="Picture 5" descr="text_If_hspace_2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99" y="2406984"/>
            <a:ext cx="6690360" cy="800100"/>
          </a:xfrm>
          <a:prstGeom prst="rect">
            <a:avLst/>
          </a:prstGeom>
        </p:spPr>
      </p:pic>
      <p:pic>
        <p:nvPicPr>
          <p:cNvPr id="7" name="Picture 6" descr="text_so_it_can_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504" y="3361786"/>
            <a:ext cx="6179820" cy="259080"/>
          </a:xfrm>
          <a:prstGeom prst="rect">
            <a:avLst/>
          </a:prstGeom>
        </p:spPr>
      </p:pic>
      <p:pic>
        <p:nvPicPr>
          <p:cNvPr id="8" name="Picture 7" descr="text_If_hspace_3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504" y="3956685"/>
            <a:ext cx="2636520" cy="25908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819504" y="4502785"/>
            <a:ext cx="6269282" cy="259080"/>
            <a:chOff x="581098" y="2876550"/>
            <a:chExt cx="6269282" cy="259080"/>
          </a:xfrm>
        </p:grpSpPr>
        <p:pic>
          <p:nvPicPr>
            <p:cNvPr id="10" name="Picture 9" descr="text_If_hspace_6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1098" y="2876550"/>
              <a:ext cx="2887980" cy="259080"/>
            </a:xfrm>
            <a:prstGeom prst="rect">
              <a:avLst/>
            </a:prstGeom>
          </p:spPr>
        </p:pic>
        <p:pic>
          <p:nvPicPr>
            <p:cNvPr id="11" name="Picture 10" descr="text_so_hspace_3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560" y="2880360"/>
              <a:ext cx="3131820" cy="2514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23705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can we use C to encourage </a:t>
            </a:r>
            <a:r>
              <a:rPr lang="en-US" dirty="0" err="1" smtClean="0"/>
              <a:t>sparsity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 descr="text_Primal_Pro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045941"/>
            <a:ext cx="3238500" cy="198120"/>
          </a:xfrm>
          <a:prstGeom prst="rect">
            <a:avLst/>
          </a:prstGeom>
        </p:spPr>
      </p:pic>
      <p:pic>
        <p:nvPicPr>
          <p:cNvPr id="5" name="Picture 4" descr="L_left(_mathbf_w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99" y="1383490"/>
            <a:ext cx="8073565" cy="732059"/>
          </a:xfrm>
          <a:prstGeom prst="rect">
            <a:avLst/>
          </a:prstGeom>
        </p:spPr>
      </p:pic>
      <p:pic>
        <p:nvPicPr>
          <p:cNvPr id="3" name="Picture 2" descr="text_so_it_can_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00" y="3938905"/>
            <a:ext cx="6179820" cy="259080"/>
          </a:xfrm>
          <a:prstGeom prst="rect">
            <a:avLst/>
          </a:prstGeom>
        </p:spPr>
      </p:pic>
      <p:pic>
        <p:nvPicPr>
          <p:cNvPr id="12" name="Picture 11" descr="%_text_so_it_can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99" y="3048000"/>
            <a:ext cx="5486400" cy="8001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850900" y="4572000"/>
            <a:ext cx="8008619" cy="259080"/>
            <a:chOff x="850900" y="3873500"/>
            <a:chExt cx="8008619" cy="259080"/>
          </a:xfrm>
        </p:grpSpPr>
        <p:pic>
          <p:nvPicPr>
            <p:cNvPr id="11" name="Picture 10" descr="text_so_hspace_3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7699" y="3877310"/>
              <a:ext cx="3131820" cy="251460"/>
            </a:xfrm>
            <a:prstGeom prst="rect">
              <a:avLst/>
            </a:prstGeom>
          </p:spPr>
        </p:pic>
        <p:pic>
          <p:nvPicPr>
            <p:cNvPr id="14" name="Picture 13" descr="%_text_so_it_can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0900" y="3873500"/>
              <a:ext cx="4785360" cy="2590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15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89956" y="1460500"/>
            <a:ext cx="8320644" cy="3429000"/>
          </a:xfrm>
        </p:spPr>
        <p:txBody>
          <a:bodyPr/>
          <a:lstStyle/>
          <a:p>
            <a:r>
              <a:rPr lang="en-US" sz="2800" dirty="0" smtClean="0"/>
              <a:t>Bayesian Linear Regression</a:t>
            </a:r>
            <a:endParaRPr lang="en-US" sz="800" dirty="0" smtClean="0"/>
          </a:p>
          <a:p>
            <a:pPr lvl="1"/>
            <a:r>
              <a:rPr lang="en-US" sz="2400" dirty="0" smtClean="0"/>
              <a:t>Gaussian Likelihood and Prior</a:t>
            </a:r>
          </a:p>
          <a:p>
            <a:pPr lvl="1"/>
            <a:endParaRPr lang="en-US" dirty="0" smtClean="0"/>
          </a:p>
          <a:p>
            <a:r>
              <a:rPr lang="en-US" sz="2800" dirty="0" smtClean="0"/>
              <a:t>Sparsity Achieved with Prior Hyper-Parameters</a:t>
            </a:r>
          </a:p>
          <a:p>
            <a:endParaRPr lang="en-US" sz="2800" dirty="0" smtClean="0"/>
          </a:p>
          <a:p>
            <a:r>
              <a:rPr lang="en-US" sz="2800" dirty="0" smtClean="0"/>
              <a:t>Bayesian Linear Regression with Kernels</a:t>
            </a: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40756" y="614454"/>
            <a:ext cx="8130144" cy="680946"/>
          </a:xfrm>
          <a:ln>
            <a:solidFill>
              <a:srgbClr val="FF0000"/>
            </a:solidFill>
          </a:ln>
        </p:spPr>
        <p:txBody>
          <a:bodyPr/>
          <a:lstStyle/>
          <a:p>
            <a:r>
              <a:rPr lang="en-US" sz="3600" dirty="0" smtClean="0"/>
              <a:t>Relevance Vector Machine</a:t>
            </a:r>
            <a:endParaRPr lang="en-US" sz="3600" dirty="0"/>
          </a:p>
        </p:txBody>
      </p:sp>
      <p:pic>
        <p:nvPicPr>
          <p:cNvPr id="6" name="Picture 5" descr="mathbf_A_=_diag_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88"/>
          <a:stretch/>
        </p:blipFill>
        <p:spPr>
          <a:xfrm>
            <a:off x="2617054" y="3619500"/>
            <a:ext cx="3177734" cy="4244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7459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6056" y="419720"/>
            <a:ext cx="8180944" cy="537013"/>
          </a:xfrm>
        </p:spPr>
        <p:txBody>
          <a:bodyPr/>
          <a:lstStyle/>
          <a:p>
            <a:r>
              <a:rPr lang="en-US" dirty="0" smtClean="0"/>
              <a:t>RVM: Linear Regression (not fully general)</a:t>
            </a:r>
            <a:endParaRPr lang="en-US" dirty="0"/>
          </a:p>
        </p:txBody>
      </p:sp>
      <p:pic>
        <p:nvPicPr>
          <p:cNvPr id="4" name="Picture 3" descr="y_=_mathbf_w^t_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2051050"/>
            <a:ext cx="7175500" cy="571500"/>
          </a:xfrm>
          <a:prstGeom prst="rect">
            <a:avLst/>
          </a:prstGeom>
        </p:spPr>
      </p:pic>
      <p:pic>
        <p:nvPicPr>
          <p:cNvPr id="5" name="Picture 4" descr="y_sim_mathcal_N_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4305300"/>
            <a:ext cx="3911600" cy="571500"/>
          </a:xfrm>
          <a:prstGeom prst="rect">
            <a:avLst/>
          </a:prstGeom>
        </p:spPr>
      </p:pic>
      <p:pic>
        <p:nvPicPr>
          <p:cNvPr id="6" name="Picture 5" descr="y_-_mathbf_w^t_m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2882900"/>
            <a:ext cx="2400300" cy="495300"/>
          </a:xfrm>
          <a:prstGeom prst="rect">
            <a:avLst/>
          </a:prstGeom>
        </p:spPr>
      </p:pic>
      <p:sp>
        <p:nvSpPr>
          <p:cNvPr id="7" name="Title 2"/>
          <p:cNvSpPr txBox="1">
            <a:spLocks/>
          </p:cNvSpPr>
          <p:nvPr/>
        </p:nvSpPr>
        <p:spPr bwMode="auto">
          <a:xfrm>
            <a:off x="2620406" y="1015379"/>
            <a:ext cx="4612244" cy="53701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0" kern="1200">
                <a:solidFill>
                  <a:schemeClr val="accent1"/>
                </a:solidFill>
                <a:latin typeface="Gentona Book"/>
                <a:ea typeface="MS PGothic" panose="020B0600070205080204" pitchFamily="34" charset="-128"/>
                <a:cs typeface="Gentona Book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dirty="0" smtClean="0"/>
              <a:t>Linear Model</a:t>
            </a:r>
            <a:endParaRPr lang="en-US" dirty="0"/>
          </a:p>
        </p:txBody>
      </p:sp>
      <p:pic>
        <p:nvPicPr>
          <p:cNvPr id="8" name="Picture 7" descr="beta_text_is_th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650" y="2921000"/>
            <a:ext cx="3467100" cy="419100"/>
          </a:xfrm>
          <a:prstGeom prst="rect">
            <a:avLst/>
          </a:prstGeom>
        </p:spPr>
      </p:pic>
      <p:sp>
        <p:nvSpPr>
          <p:cNvPr id="9" name="Title 2"/>
          <p:cNvSpPr txBox="1">
            <a:spLocks/>
          </p:cNvSpPr>
          <p:nvPr/>
        </p:nvSpPr>
        <p:spPr bwMode="auto">
          <a:xfrm>
            <a:off x="2620406" y="3568079"/>
            <a:ext cx="4612244" cy="53701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0" kern="1200">
                <a:solidFill>
                  <a:schemeClr val="accent1"/>
                </a:solidFill>
                <a:latin typeface="Gentona Book"/>
                <a:ea typeface="MS PGothic" panose="020B0600070205080204" pitchFamily="34" charset="-128"/>
                <a:cs typeface="Gentona Book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dirty="0" smtClean="0"/>
              <a:t>Likelihood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520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8364" y="1135738"/>
            <a:ext cx="7423798" cy="40231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Gaussian </a:t>
            </a:r>
            <a:r>
              <a:rPr lang="en-US" dirty="0" smtClean="0"/>
              <a:t>Likelihood		 &amp;          	Prior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2013" y="389940"/>
            <a:ext cx="7556500" cy="511614"/>
          </a:xfrm>
          <a:ln>
            <a:solidFill>
              <a:srgbClr val="FF0000"/>
            </a:solidFill>
          </a:ln>
        </p:spPr>
        <p:txBody>
          <a:bodyPr/>
          <a:lstStyle/>
          <a:p>
            <a:r>
              <a:rPr lang="en-US" dirty="0" smtClean="0"/>
              <a:t>RVM:  Bayesian Linear Regression</a:t>
            </a:r>
            <a:endParaRPr lang="en-US" dirty="0"/>
          </a:p>
        </p:txBody>
      </p:sp>
      <p:grpSp>
        <p:nvGrpSpPr>
          <p:cNvPr id="49" name="Group 48"/>
          <p:cNvGrpSpPr/>
          <p:nvPr/>
        </p:nvGrpSpPr>
        <p:grpSpPr>
          <a:xfrm>
            <a:off x="330200" y="1631201"/>
            <a:ext cx="4533900" cy="2182070"/>
            <a:chOff x="330200" y="1631201"/>
            <a:chExt cx="4533900" cy="2182070"/>
          </a:xfrm>
        </p:grpSpPr>
        <p:grpSp>
          <p:nvGrpSpPr>
            <p:cNvPr id="19" name="Group 18"/>
            <p:cNvGrpSpPr/>
            <p:nvPr/>
          </p:nvGrpSpPr>
          <p:grpSpPr>
            <a:xfrm>
              <a:off x="939264" y="2167351"/>
              <a:ext cx="3315772" cy="1645920"/>
              <a:chOff x="654448" y="2094847"/>
              <a:chExt cx="3587352" cy="1498604"/>
            </a:xfrm>
          </p:grpSpPr>
          <p:pic>
            <p:nvPicPr>
              <p:cNvPr id="11" name="Picture 10" descr="GaussLikelihood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598" t="3786" r="7577" b="7325"/>
              <a:stretch/>
            </p:blipFill>
            <p:spPr>
              <a:xfrm>
                <a:off x="654448" y="2094847"/>
                <a:ext cx="3587352" cy="1498604"/>
              </a:xfrm>
              <a:prstGeom prst="rect">
                <a:avLst/>
              </a:prstGeom>
            </p:spPr>
          </p:pic>
          <p:cxnSp>
            <p:nvCxnSpPr>
              <p:cNvPr id="21" name="Straight Connector 20"/>
              <p:cNvCxnSpPr/>
              <p:nvPr/>
            </p:nvCxnSpPr>
            <p:spPr>
              <a:xfrm>
                <a:off x="2480734" y="2227104"/>
                <a:ext cx="0" cy="1307592"/>
              </a:xfrm>
              <a:prstGeom prst="line">
                <a:avLst/>
              </a:prstGeom>
              <a:ln>
                <a:solidFill>
                  <a:srgbClr val="FF66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8" name="Picture 17" descr="mathbf_w^t_mathb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16665" y="2691746"/>
                <a:ext cx="592667" cy="296334"/>
              </a:xfrm>
              <a:prstGeom prst="rect">
                <a:avLst/>
              </a:prstGeom>
            </p:spPr>
          </p:pic>
        </p:grpSp>
        <p:pic>
          <p:nvPicPr>
            <p:cNvPr id="24" name="Picture 23" descr="p_left(y_vert_ma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200" y="1631201"/>
              <a:ext cx="4533900" cy="428625"/>
            </a:xfrm>
            <a:prstGeom prst="rect">
              <a:avLst/>
            </a:prstGeom>
          </p:spPr>
        </p:pic>
      </p:grpSp>
      <p:grpSp>
        <p:nvGrpSpPr>
          <p:cNvPr id="35" name="Group 34"/>
          <p:cNvGrpSpPr/>
          <p:nvPr/>
        </p:nvGrpSpPr>
        <p:grpSpPr>
          <a:xfrm>
            <a:off x="547977" y="3904440"/>
            <a:ext cx="7913172" cy="1107836"/>
            <a:chOff x="289956" y="3904440"/>
            <a:chExt cx="7913172" cy="1107836"/>
          </a:xfrm>
        </p:grpSpPr>
        <p:sp>
          <p:nvSpPr>
            <p:cNvPr id="39" name="Rectangle 38"/>
            <p:cNvSpPr/>
            <p:nvPr/>
          </p:nvSpPr>
          <p:spPr>
            <a:xfrm>
              <a:off x="289956" y="3904440"/>
              <a:ext cx="7913172" cy="1107836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742450" y="3947183"/>
              <a:ext cx="7008184" cy="1022350"/>
              <a:chOff x="413887" y="3948890"/>
              <a:chExt cx="7008184" cy="1022350"/>
            </a:xfrm>
          </p:grpSpPr>
          <p:pic>
            <p:nvPicPr>
              <p:cNvPr id="26" name="Picture 25" descr="mathbf_A_=_diag_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5604" y="3948890"/>
                <a:ext cx="3136900" cy="965200"/>
              </a:xfrm>
              <a:prstGeom prst="rect">
                <a:avLst/>
              </a:prstGeom>
            </p:spPr>
          </p:pic>
          <p:pic>
            <p:nvPicPr>
              <p:cNvPr id="31" name="Picture 30" descr="hspace_6pt_text_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0921" y="3948890"/>
                <a:ext cx="2851150" cy="1022350"/>
              </a:xfrm>
              <a:prstGeom prst="rect">
                <a:avLst/>
              </a:prstGeom>
            </p:spPr>
          </p:pic>
          <p:pic>
            <p:nvPicPr>
              <p:cNvPr id="32" name="Picture 31" descr="text_Precision_M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3887" y="4006040"/>
                <a:ext cx="1657350" cy="165100"/>
              </a:xfrm>
              <a:prstGeom prst="rect">
                <a:avLst/>
              </a:prstGeom>
              <a:ln>
                <a:solidFill>
                  <a:srgbClr val="FF6600"/>
                </a:solidFill>
              </a:ln>
            </p:spPr>
          </p:pic>
          <p:pic>
            <p:nvPicPr>
              <p:cNvPr id="33" name="Picture 32" descr="text_Covariance_.pdf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01637" y="4006040"/>
                <a:ext cx="1841500" cy="177800"/>
              </a:xfrm>
              <a:prstGeom prst="rect">
                <a:avLst/>
              </a:prstGeom>
              <a:ln>
                <a:solidFill>
                  <a:srgbClr val="FF6600"/>
                </a:solidFill>
              </a:ln>
            </p:spPr>
          </p:pic>
        </p:grpSp>
      </p:grpSp>
      <p:grpSp>
        <p:nvGrpSpPr>
          <p:cNvPr id="50" name="Group 49"/>
          <p:cNvGrpSpPr/>
          <p:nvPr/>
        </p:nvGrpSpPr>
        <p:grpSpPr>
          <a:xfrm>
            <a:off x="5281762" y="1631201"/>
            <a:ext cx="3305175" cy="2182070"/>
            <a:chOff x="5281762" y="1631201"/>
            <a:chExt cx="3305175" cy="2182070"/>
          </a:xfrm>
        </p:grpSpPr>
        <p:pic>
          <p:nvPicPr>
            <p:cNvPr id="25" name="Picture 24" descr="p_left(_mathbf_w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1762" y="1631201"/>
              <a:ext cx="3305175" cy="428625"/>
            </a:xfrm>
            <a:prstGeom prst="rect">
              <a:avLst/>
            </a:prstGeom>
          </p:spPr>
        </p:pic>
        <p:grpSp>
          <p:nvGrpSpPr>
            <p:cNvPr id="48" name="Group 47"/>
            <p:cNvGrpSpPr/>
            <p:nvPr/>
          </p:nvGrpSpPr>
          <p:grpSpPr>
            <a:xfrm>
              <a:off x="5510637" y="2139839"/>
              <a:ext cx="2847424" cy="1673432"/>
              <a:chOff x="5093892" y="2167351"/>
              <a:chExt cx="2754706" cy="1632906"/>
            </a:xfrm>
          </p:grpSpPr>
          <p:pic>
            <p:nvPicPr>
              <p:cNvPr id="12" name="Picture 11" descr="GaussPrior1D.png"/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916" t="4116" r="36762" b="6996"/>
              <a:stretch/>
            </p:blipFill>
            <p:spPr>
              <a:xfrm>
                <a:off x="5093892" y="2167351"/>
                <a:ext cx="2754706" cy="1632906"/>
              </a:xfrm>
              <a:prstGeom prst="rect">
                <a:avLst/>
              </a:prstGeom>
            </p:spPr>
          </p:pic>
          <p:cxnSp>
            <p:nvCxnSpPr>
              <p:cNvPr id="20" name="Straight Connector 19"/>
              <p:cNvCxnSpPr/>
              <p:nvPr/>
            </p:nvCxnSpPr>
            <p:spPr>
              <a:xfrm>
                <a:off x="6652970" y="2311461"/>
                <a:ext cx="0" cy="1407291"/>
              </a:xfrm>
              <a:prstGeom prst="line">
                <a:avLst/>
              </a:prstGeom>
              <a:ln>
                <a:solidFill>
                  <a:srgbClr val="FF66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flipH="1">
                <a:off x="6377496" y="2745770"/>
                <a:ext cx="548640" cy="0"/>
              </a:xfrm>
              <a:prstGeom prst="line">
                <a:avLst/>
              </a:prstGeom>
              <a:ln>
                <a:solidFill>
                  <a:srgbClr val="FF66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8" name="Picture 37" descr="frac_mathbf_1_bo.pdf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4434" y="3048192"/>
                <a:ext cx="335280" cy="594360"/>
              </a:xfrm>
              <a:prstGeom prst="rect">
                <a:avLst/>
              </a:prstGeom>
            </p:spPr>
          </p:pic>
          <p:cxnSp>
            <p:nvCxnSpPr>
              <p:cNvPr id="47" name="Straight Arrow Connector 46"/>
              <p:cNvCxnSpPr/>
              <p:nvPr/>
            </p:nvCxnSpPr>
            <p:spPr>
              <a:xfrm flipH="1" flipV="1">
                <a:off x="6794500" y="2745770"/>
                <a:ext cx="6350" cy="302422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768928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GaussLikelihood2D.tiff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 t="14867" b="8642"/>
          <a:stretch/>
        </p:blipFill>
        <p:spPr>
          <a:xfrm>
            <a:off x="233296" y="944653"/>
            <a:ext cx="4092929" cy="2789147"/>
          </a:xfrm>
          <a:ln>
            <a:solidFill>
              <a:srgbClr val="FF0000"/>
            </a:solidFill>
          </a:ln>
        </p:spPr>
      </p:pic>
      <p:pic>
        <p:nvPicPr>
          <p:cNvPr id="10" name="Content Placeholder 9" descr="GaussPrior2D.tiff"/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4" t="21417" b="7093"/>
          <a:stretch/>
        </p:blipFill>
        <p:spPr>
          <a:xfrm>
            <a:off x="4771187" y="949508"/>
            <a:ext cx="4021666" cy="2784292"/>
          </a:xfrm>
          <a:ln>
            <a:solidFill>
              <a:srgbClr val="FF0000"/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8300"/>
            <a:ext cx="7954653" cy="500153"/>
          </a:xfrm>
        </p:spPr>
        <p:txBody>
          <a:bodyPr/>
          <a:lstStyle/>
          <a:p>
            <a:r>
              <a:rPr lang="en-US" dirty="0" smtClean="0"/>
              <a:t>RVM – Bayesian Linear Regression 2D</a:t>
            </a:r>
            <a:endParaRPr lang="en-US" dirty="0"/>
          </a:p>
        </p:txBody>
      </p:sp>
      <p:pic>
        <p:nvPicPr>
          <p:cNvPr id="11" name="Picture 10" descr="boldsymbol_mu_=_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281" y="1964690"/>
            <a:ext cx="1280160" cy="365760"/>
          </a:xfrm>
          <a:prstGeom prst="rect">
            <a:avLst/>
          </a:prstGeom>
          <a:solidFill>
            <a:schemeClr val="bg1"/>
          </a:solidFill>
          <a:ln w="22225">
            <a:solidFill>
              <a:schemeClr val="bg1"/>
            </a:solidFill>
          </a:ln>
        </p:spPr>
      </p:pic>
      <p:pic>
        <p:nvPicPr>
          <p:cNvPr id="12" name="Picture 11" descr="boldsymbol_mu_=_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367" y="1964690"/>
            <a:ext cx="1280160" cy="365760"/>
          </a:xfrm>
          <a:prstGeom prst="rect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</p:pic>
      <p:pic>
        <p:nvPicPr>
          <p:cNvPr id="14" name="Picture 13" descr="Sigma^-1_=_&amp;_hsp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60" y="4510617"/>
            <a:ext cx="2514600" cy="552450"/>
          </a:xfrm>
          <a:prstGeom prst="rect">
            <a:avLst/>
          </a:prstGeom>
        </p:spPr>
      </p:pic>
      <p:pic>
        <p:nvPicPr>
          <p:cNvPr id="18" name="Picture 17" descr="Sigma_hspace_10p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60" y="3835422"/>
            <a:ext cx="2514601" cy="575711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4957454" y="4101107"/>
            <a:ext cx="3649133" cy="620052"/>
            <a:chOff x="4771187" y="3890565"/>
            <a:chExt cx="3649133" cy="620052"/>
          </a:xfrm>
        </p:grpSpPr>
        <p:pic>
          <p:nvPicPr>
            <p:cNvPr id="25" name="Picture 24" descr="mathbf_A^-1_=_vs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2020" y="3890565"/>
              <a:ext cx="1638300" cy="620052"/>
            </a:xfrm>
            <a:prstGeom prst="rect">
              <a:avLst/>
            </a:prstGeom>
          </p:spPr>
        </p:pic>
        <p:pic>
          <p:nvPicPr>
            <p:cNvPr id="26" name="Picture 25" descr="mathbf_A_hspace_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1187" y="3958167"/>
              <a:ext cx="1638300" cy="552450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374760" y="1235618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Likelihood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211454" y="1235618"/>
            <a:ext cx="719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Prior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639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Posterior Facts</a:t>
            </a:r>
            <a:endParaRPr lang="en-US" dirty="0"/>
          </a:p>
        </p:txBody>
      </p:sp>
      <p:pic>
        <p:nvPicPr>
          <p:cNvPr id="11" name="Picture 10" descr="noindent_text_A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1104900"/>
            <a:ext cx="4095750" cy="774700"/>
          </a:xfrm>
          <a:prstGeom prst="rect">
            <a:avLst/>
          </a:prstGeom>
        </p:spPr>
      </p:pic>
      <p:pic>
        <p:nvPicPr>
          <p:cNvPr id="13" name="Picture 12" descr="prod_n=1^N_p_lef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275" y="1428750"/>
            <a:ext cx="2813050" cy="666750"/>
          </a:xfrm>
          <a:prstGeom prst="rect">
            <a:avLst/>
          </a:prstGeom>
        </p:spPr>
      </p:pic>
      <p:pic>
        <p:nvPicPr>
          <p:cNvPr id="14" name="Picture 13" descr="text_and_is_prop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2374900"/>
            <a:ext cx="2228850" cy="209550"/>
          </a:xfrm>
          <a:prstGeom prst="rect">
            <a:avLst/>
          </a:prstGeom>
        </p:spPr>
      </p:pic>
      <p:pic>
        <p:nvPicPr>
          <p:cNvPr id="17" name="Picture 16" descr="mathcal_N_left(_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275" y="2343150"/>
            <a:ext cx="2743200" cy="241300"/>
          </a:xfrm>
          <a:prstGeom prst="rect">
            <a:avLst/>
          </a:prstGeom>
        </p:spPr>
      </p:pic>
      <p:pic>
        <p:nvPicPr>
          <p:cNvPr id="18" name="Picture 17" descr="text_wher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550" y="2857500"/>
            <a:ext cx="577850" cy="165100"/>
          </a:xfrm>
          <a:prstGeom prst="rect">
            <a:avLst/>
          </a:prstGeom>
        </p:spPr>
      </p:pic>
      <p:cxnSp>
        <p:nvCxnSpPr>
          <p:cNvPr id="20" name="Straight Arrow Connector 19"/>
          <p:cNvCxnSpPr>
            <a:endCxn id="13" idx="1"/>
          </p:cNvCxnSpPr>
          <p:nvPr/>
        </p:nvCxnSpPr>
        <p:spPr>
          <a:xfrm flipV="1">
            <a:off x="2997200" y="1762125"/>
            <a:ext cx="1489075" cy="31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17" idx="1"/>
          </p:cNvCxnSpPr>
          <p:nvPr/>
        </p:nvCxnSpPr>
        <p:spPr>
          <a:xfrm flipV="1">
            <a:off x="2603500" y="2463800"/>
            <a:ext cx="1882775" cy="1270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itle 7"/>
          <p:cNvSpPr txBox="1">
            <a:spLocks/>
          </p:cNvSpPr>
          <p:nvPr/>
        </p:nvSpPr>
        <p:spPr bwMode="auto">
          <a:xfrm>
            <a:off x="850900" y="4311904"/>
            <a:ext cx="8214756" cy="53464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0" kern="1200">
                <a:solidFill>
                  <a:schemeClr val="accent1"/>
                </a:solidFill>
                <a:latin typeface="Gentona Book"/>
                <a:ea typeface="MS PGothic" panose="020B0600070205080204" pitchFamily="34" charset="-128"/>
                <a:cs typeface="Gentona Book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dirty="0" smtClean="0"/>
              <a:t>Does this look familiar if </a:t>
            </a:r>
            <a:r>
              <a:rPr lang="en-US" b="1" dirty="0" smtClean="0">
                <a:solidFill>
                  <a:schemeClr val="tx1"/>
                </a:solidFill>
                <a:latin typeface="Cambria"/>
                <a:cs typeface="Cambria"/>
              </a:rPr>
              <a:t>A </a:t>
            </a:r>
            <a:r>
              <a:rPr lang="en-US" dirty="0" smtClean="0">
                <a:solidFill>
                  <a:schemeClr val="tx1"/>
                </a:solidFill>
                <a:latin typeface="Cambria"/>
                <a:cs typeface="Cambria"/>
              </a:rPr>
              <a:t>=</a:t>
            </a:r>
            <a:r>
              <a:rPr lang="en-US" b="1" dirty="0" smtClean="0">
                <a:solidFill>
                  <a:schemeClr val="tx1"/>
                </a:solidFill>
                <a:latin typeface="Cambria"/>
                <a:cs typeface="Cambria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latin typeface="Cambria"/>
                <a:cs typeface="Cambria"/>
              </a:rPr>
              <a:t>α</a:t>
            </a:r>
            <a:r>
              <a:rPr lang="en-US" b="1" dirty="0" smtClean="0">
                <a:solidFill>
                  <a:schemeClr val="tx1"/>
                </a:solidFill>
                <a:latin typeface="Cambria"/>
                <a:cs typeface="Cambria"/>
              </a:rPr>
              <a:t>I 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27" name="Picture 26" descr="Sigma_N_=_left(_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350" y="2828290"/>
            <a:ext cx="2903220" cy="388620"/>
          </a:xfrm>
          <a:prstGeom prst="rect">
            <a:avLst/>
          </a:prstGeom>
        </p:spPr>
      </p:pic>
      <p:pic>
        <p:nvPicPr>
          <p:cNvPr id="5" name="Picture 4" descr="mathbf_m_N=_beta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350" y="3492500"/>
            <a:ext cx="5105400" cy="335280"/>
          </a:xfrm>
          <a:prstGeom prst="rect">
            <a:avLst/>
          </a:prstGeom>
        </p:spPr>
      </p:pic>
      <p:pic>
        <p:nvPicPr>
          <p:cNvPr id="7" name="Picture 6" descr="text_and_hspace_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200" y="1083764"/>
            <a:ext cx="2216150" cy="27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36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RVM: Bayes Linear Regression with Kernels</a:t>
            </a:r>
            <a:endParaRPr lang="en-US" dirty="0"/>
          </a:p>
        </p:txBody>
      </p:sp>
      <p:pic>
        <p:nvPicPr>
          <p:cNvPr id="8" name="Picture 7" descr="text_Use_the_n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" y="1327150"/>
            <a:ext cx="7810500" cy="469900"/>
          </a:xfrm>
          <a:prstGeom prst="rect">
            <a:avLst/>
          </a:prstGeom>
        </p:spPr>
      </p:pic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374650" y="4108450"/>
            <a:ext cx="7166165" cy="589280"/>
            <a:chOff x="114300" y="4108450"/>
            <a:chExt cx="8957706" cy="736600"/>
          </a:xfrm>
        </p:grpSpPr>
        <p:pic>
          <p:nvPicPr>
            <p:cNvPr id="4" name="Picture 3" descr="text_For_exampl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00" y="4394200"/>
              <a:ext cx="2527300" cy="419100"/>
            </a:xfrm>
            <a:prstGeom prst="rect">
              <a:avLst/>
            </a:prstGeom>
          </p:spPr>
        </p:pic>
        <p:pic>
          <p:nvPicPr>
            <p:cNvPr id="11" name="Picture 10" descr="boldsymbol_phi_n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9006" y="4108450"/>
              <a:ext cx="6223000" cy="736600"/>
            </a:xfrm>
            <a:prstGeom prst="rect">
              <a:avLst/>
            </a:prstGeom>
          </p:spPr>
        </p:pic>
      </p:grpSp>
      <p:pic>
        <p:nvPicPr>
          <p:cNvPr id="13" name="Picture 12" descr="boldsymbol_Phi_N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" y="3117850"/>
            <a:ext cx="5765800" cy="469900"/>
          </a:xfrm>
          <a:prstGeom prst="rect">
            <a:avLst/>
          </a:prstGeom>
        </p:spPr>
      </p:pic>
      <p:pic>
        <p:nvPicPr>
          <p:cNvPr id="16" name="Picture 15" descr="boldsymbol_phi_l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" y="2051050"/>
            <a:ext cx="71374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625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RVM:  Use Kernels</a:t>
            </a:r>
            <a:endParaRPr lang="en-US" dirty="0"/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317500" y="1165725"/>
            <a:ext cx="5823291" cy="436880"/>
            <a:chOff x="482600" y="1168400"/>
            <a:chExt cx="5552440" cy="416560"/>
          </a:xfrm>
        </p:grpSpPr>
        <p:pic>
          <p:nvPicPr>
            <p:cNvPr id="11" name="Picture 10" descr="n_=_1,_dots,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13200" y="1209040"/>
              <a:ext cx="2021840" cy="335280"/>
            </a:xfrm>
            <a:prstGeom prst="rect">
              <a:avLst/>
            </a:prstGeom>
          </p:spPr>
        </p:pic>
        <p:pic>
          <p:nvPicPr>
            <p:cNvPr id="12" name="Picture 11" descr="y_n_=_beta_mathb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600" y="1168400"/>
              <a:ext cx="3088640" cy="416560"/>
            </a:xfrm>
            <a:prstGeom prst="rect">
              <a:avLst/>
            </a:prstGeom>
          </p:spPr>
        </p:pic>
      </p:grpSp>
      <p:pic>
        <p:nvPicPr>
          <p:cNvPr id="14" name="Picture 13" descr="Sigma_N_=_left(_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3321473"/>
            <a:ext cx="3609975" cy="495300"/>
          </a:xfrm>
          <a:prstGeom prst="rect">
            <a:avLst/>
          </a:prstGeom>
        </p:spPr>
      </p:pic>
      <p:pic>
        <p:nvPicPr>
          <p:cNvPr id="3" name="Picture 2" descr="mathbf_w_sim_mat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1959610"/>
            <a:ext cx="5212080" cy="386080"/>
          </a:xfrm>
          <a:prstGeom prst="rect">
            <a:avLst/>
          </a:prstGeom>
        </p:spPr>
      </p:pic>
      <p:pic>
        <p:nvPicPr>
          <p:cNvPr id="6" name="Picture 5" descr="mathbf_m_N_=_bet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4092872"/>
            <a:ext cx="7903210" cy="58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49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RVM with Kernels:  </a:t>
            </a:r>
            <a:r>
              <a:rPr lang="en-US" dirty="0" err="1" smtClean="0"/>
              <a:t>Hyperparameter</a:t>
            </a:r>
            <a:r>
              <a:rPr lang="en-US" dirty="0" smtClean="0"/>
              <a:t> Learning</a:t>
            </a:r>
            <a:endParaRPr lang="en-US" dirty="0"/>
          </a:p>
        </p:txBody>
      </p:sp>
      <p:pic>
        <p:nvPicPr>
          <p:cNvPr id="3" name="Picture 2" descr="text_The_margin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1" y="1212851"/>
            <a:ext cx="5648325" cy="314325"/>
          </a:xfrm>
          <a:prstGeom prst="rect">
            <a:avLst/>
          </a:prstGeom>
        </p:spPr>
      </p:pic>
      <p:pic>
        <p:nvPicPr>
          <p:cNvPr id="6" name="Picture 5" descr="text_Maximizing_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1" y="1212851"/>
            <a:ext cx="6648450" cy="314325"/>
          </a:xfrm>
          <a:prstGeom prst="rect">
            <a:avLst/>
          </a:prstGeom>
        </p:spPr>
      </p:pic>
      <p:pic>
        <p:nvPicPr>
          <p:cNvPr id="7" name="Picture 6" descr="%_text_Maximizin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0" y="1552576"/>
            <a:ext cx="6629400" cy="762000"/>
          </a:xfrm>
          <a:prstGeom prst="rect">
            <a:avLst/>
          </a:prstGeom>
        </p:spPr>
      </p:pic>
      <p:pic>
        <p:nvPicPr>
          <p:cNvPr id="8" name="Picture 7" descr="alpha_d^new_=_fr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0" y="1746250"/>
            <a:ext cx="4933950" cy="723900"/>
          </a:xfrm>
          <a:prstGeom prst="rect">
            <a:avLst/>
          </a:prstGeom>
        </p:spPr>
      </p:pic>
      <p:pic>
        <p:nvPicPr>
          <p:cNvPr id="9" name="Picture 8" descr="text_and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1" y="4106863"/>
            <a:ext cx="533400" cy="247650"/>
          </a:xfrm>
          <a:prstGeom prst="rect">
            <a:avLst/>
          </a:prstGeom>
        </p:spPr>
      </p:pic>
      <p:pic>
        <p:nvPicPr>
          <p:cNvPr id="10" name="Picture 9" descr="left(_beta^new_r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0" y="3795714"/>
            <a:ext cx="3981450" cy="904875"/>
          </a:xfrm>
          <a:prstGeom prst="rect">
            <a:avLst/>
          </a:prstGeom>
        </p:spPr>
      </p:pic>
      <p:pic>
        <p:nvPicPr>
          <p:cNvPr id="4" name="Picture 3" descr="text_where_hspac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1" y="2724150"/>
            <a:ext cx="4257675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900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5400">
          <a:solidFill>
            <a:srgbClr val="0000FF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000FF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25803</TotalTime>
  <Words>123</Words>
  <Application>Microsoft Macintosh PowerPoint</Application>
  <PresentationFormat>On-screen Show (16:9)</PresentationFormat>
  <Paragraphs>29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PNE Theme Slide Deck</vt:lpstr>
      <vt:lpstr>Relevance Vector Machines</vt:lpstr>
      <vt:lpstr>Relevance Vector Machine</vt:lpstr>
      <vt:lpstr>RVM: Linear Regression (not fully general)</vt:lpstr>
      <vt:lpstr>RVM:  Bayesian Linear Regression</vt:lpstr>
      <vt:lpstr>RVM – Bayesian Linear Regression 2D</vt:lpstr>
      <vt:lpstr>Posterior Facts</vt:lpstr>
      <vt:lpstr>RVM: Bayes Linear Regression with Kernels</vt:lpstr>
      <vt:lpstr>RVM:  Use Kernels</vt:lpstr>
      <vt:lpstr>RVM with Kernels:  Hyperparameter Learning</vt:lpstr>
      <vt:lpstr>RVM and Sparsity</vt:lpstr>
      <vt:lpstr>Simple Example</vt:lpstr>
      <vt:lpstr>SVM Classifier Maximize Margin between two classes</vt:lpstr>
      <vt:lpstr>SVM – Some constraints and KKT conditions =&gt; Sparsity </vt:lpstr>
      <vt:lpstr>How can we use C to encourage sparsity?</vt:lpstr>
      <vt:lpstr>How can we use C to encourage sparsity?</vt:lpstr>
    </vt:vector>
  </TitlesOfParts>
  <Company>UF College of Engineering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Paul Gader</cp:lastModifiedBy>
  <cp:revision>562</cp:revision>
  <cp:lastPrinted>2014-01-31T19:29:42Z</cp:lastPrinted>
  <dcterms:created xsi:type="dcterms:W3CDTF">2013-09-18T13:46:37Z</dcterms:created>
  <dcterms:modified xsi:type="dcterms:W3CDTF">2018-05-02T17:20:31Z</dcterms:modified>
</cp:coreProperties>
</file>